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Inter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0F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-420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hyperlink" Target="https://www.kaggle.com/code/arnabchaki/loan-approval-prediction-using-various-ml-mode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191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Prediction of Loan Approval Using AI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292131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our AI-driven loan approval project. Our team is from [SR University]. This project Explores AI's potential to transform loan approvals. We aim for efficiency, fairness, and accuracy. Let's dive into how we plan to achieve this.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2807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MD.ZEESHAN    2203A52039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33673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 RIYAN            2203A52038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604539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M.AKASH             2203A52036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75405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J.VARSHITH        2203A52027</a:t>
            </a:r>
            <a:endParaRPr lang="en-US" sz="2200" dirty="0"/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10" name="Picture 9" descr="SSF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651885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Inefficiency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268629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process is slow and manual. Banks spend around $200 per application.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51885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Inconsistency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4200406" y="4268629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reviews are prone to human error and bias. Approval rates vary by 10-15%.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51885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</a:t>
            </a:r>
            <a:r>
              <a:rPr lang="en-US" sz="2450" b="1" kern="0" spc="-49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Consuming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607022" y="426862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loan processing takes about 5-7 business days.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51885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E010F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Inconsistent</a:t>
            </a:r>
            <a:endParaRPr lang="en-US" sz="2450" dirty="0">
              <a:solidFill>
                <a:srgbClr val="E010F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268629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review is prone to human error and bias, leading to inconsistent decisions.</a:t>
            </a:r>
            <a:endParaRPr lang="en-US" sz="1750" dirty="0"/>
          </a:p>
        </p:txBody>
      </p:sp>
      <p:pic>
        <p:nvPicPr>
          <p:cNvPr id="11" name="Picture 10" descr="download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12" name="Picture 11" descr="SSF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15196"/>
            <a:ext cx="6152317" cy="768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b="1" kern="0" spc="-97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82955" y="1719620"/>
            <a:ext cx="3677245" cy="2055138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4293" y="1950958"/>
            <a:ext cx="307609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14293" y="2469713"/>
            <a:ext cx="321456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loan approval probability with an AUC score of 0.85+.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919" y="1719620"/>
            <a:ext cx="3677245" cy="2055138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5257" y="1950958"/>
            <a:ext cx="307609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15257" y="2469713"/>
            <a:ext cx="321456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initial screening to speed processing by a target percentage.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2955" y="3998476"/>
            <a:ext cx="3677245" cy="2055138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4293" y="4229814"/>
            <a:ext cx="307609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Fairness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14293" y="4748570"/>
            <a:ext cx="321456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Human bias and ensure fair lending practices using AI.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919" y="3998476"/>
            <a:ext cx="3677245" cy="2055138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5257" y="4229814"/>
            <a:ext cx="307609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915257" y="4748570"/>
            <a:ext cx="321456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the speed of loan application processing by [Target Percentage]%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2955" y="6277332"/>
            <a:ext cx="7578090" cy="1339334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4293" y="6508671"/>
            <a:ext cx="307609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14293" y="7027426"/>
            <a:ext cx="711541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High operational costs associated with manual processing</a:t>
            </a:r>
            <a:endParaRPr lang="en-US" sz="1750" dirty="0"/>
          </a:p>
        </p:txBody>
      </p:sp>
      <p:pic>
        <p:nvPicPr>
          <p:cNvPr id="19" name="Picture 18" descr="download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6292"/>
            <a:ext cx="960798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Necessity and Stakeholders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0128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Necessity: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5629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approval times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71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transparent decisions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140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risk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562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fair lending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0128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Stakeholders: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7599521" y="5629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Banks: Increased efficiency, reduced risk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71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Applicants: Faster, clearer approvals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5140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Investors: Confidence in loan portfolios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562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Regulators: Ensured fair lending</a:t>
            </a:r>
            <a:endParaRPr lang="en-US" sz="1750" dirty="0"/>
          </a:p>
        </p:txBody>
      </p:sp>
      <p:pic>
        <p:nvPicPr>
          <p:cNvPr id="14" name="Picture 13" descr="download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15" name="Picture 14" descr="SSF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011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798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73686"/>
            <a:ext cx="22919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6280190" y="429970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[Kaggle, UCI, internal data].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798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73686"/>
            <a:ext cx="229207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Size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8912304" y="4299704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[Number] loan applications.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7989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73686"/>
            <a:ext cx="22919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11544538" y="429970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score, loan amount, income, debt ratio.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6435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included handling missing values. Categorical variables were one-hot encoded and scaled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850"/>
              </a:lnSpc>
            </a:pPr>
            <a:r>
              <a:rPr lang="en-IN" sz="200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LINK</a:t>
            </a:r>
            <a:r>
              <a:rPr lang="en-IN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IN" sz="200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en-US" sz="2000" dirty="0" smtClean="0">
                <a:hlinkClick r:id="rId7"/>
              </a:rPr>
              <a:t>https://www.kaggle.com/code/arnabchaki/loan-approval-prediction-using-various-ml-models</a:t>
            </a:r>
            <a:endParaRPr lang="en-US" sz="2000" dirty="0"/>
          </a:p>
        </p:txBody>
      </p:sp>
      <p:pic>
        <p:nvPicPr>
          <p:cNvPr id="14" name="Picture 13" descr="download 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104" y="99096"/>
            <a:ext cx="1351013" cy="532103"/>
          </a:xfrm>
          <a:prstGeom prst="rect">
            <a:avLst/>
          </a:prstGeom>
        </p:spPr>
      </p:pic>
      <p:pic>
        <p:nvPicPr>
          <p:cNvPr id="15" name="Picture 14" descr="SSF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770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07488"/>
            <a:ext cx="1134070" cy="1705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0343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754422" y="25603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model, interpretable. Expected Accuracy: [Percentage]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512939"/>
            <a:ext cx="1134070" cy="1705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73975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800" b="1" dirty="0" smtClean="0"/>
              <a:t>Support Vector Machine (SVM)</a:t>
            </a:r>
            <a:r>
              <a:rPr lang="en-US" sz="2800" dirty="0" smtClean="0"/>
              <a:t>​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7754422" y="4265771"/>
            <a:ext cx="60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 smtClean="0"/>
              <a:t>a powerful supervised learning algorithm used for classification and regression tasks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218390"/>
            <a:ext cx="1134070" cy="17054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44520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800" b="1" dirty="0" smtClean="0"/>
              <a:t>K-Nearest Neighbors (KNN)</a:t>
            </a:r>
            <a:r>
              <a:rPr lang="en-US" sz="2800" dirty="0" smtClean="0"/>
              <a:t>​</a:t>
            </a:r>
          </a:p>
          <a:p>
            <a:pPr marL="0" indent="0" algn="l">
              <a:lnSpc>
                <a:spcPts val="3050"/>
              </a:lnSpc>
              <a:buNone/>
            </a:pP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7754422" y="597122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 smtClean="0"/>
              <a:t>a simple yet powerful supervised learning algorithm used for classification and regression tasks.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6280190" y="71789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smtClean="0"/>
              <a:t>Each model is trained and evaluated to determine its effectiveness in</a:t>
            </a:r>
          </a:p>
          <a:p>
            <a:pPr>
              <a:lnSpc>
                <a:spcPts val="2850"/>
              </a:lnSpc>
            </a:pPr>
            <a:r>
              <a:rPr lang="en-US" sz="2000" dirty="0" smtClean="0"/>
              <a:t> predicting loan approvals</a:t>
            </a:r>
            <a:endParaRPr lang="en-US" sz="2000" dirty="0"/>
          </a:p>
        </p:txBody>
      </p:sp>
      <p:pic>
        <p:nvPicPr>
          <p:cNvPr id="14" name="Picture 13" descr="download 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15" name="Picture 14" descr="SSFF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791"/>
            <a:ext cx="6096595" cy="762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kern="0" spc="-9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Diagram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511647" y="1705451"/>
            <a:ext cx="30480" cy="5913358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6730544" y="218884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6262271" y="195476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8708" y="1975485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50" dirty="0"/>
          </a:p>
        </p:txBody>
      </p:sp>
      <p:sp>
        <p:nvSpPr>
          <p:cNvPr id="8" name="Text 5"/>
          <p:cNvSpPr/>
          <p:nvPr/>
        </p:nvSpPr>
        <p:spPr>
          <a:xfrm>
            <a:off x="7620119" y="1927146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Loan Application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620119" y="2441138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via API or web form.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30544" y="372260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262271" y="348853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28708" y="3509248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50" dirty="0"/>
          </a:p>
        </p:txBody>
      </p:sp>
      <p:sp>
        <p:nvSpPr>
          <p:cNvPr id="13" name="Text 10"/>
          <p:cNvSpPr/>
          <p:nvPr/>
        </p:nvSpPr>
        <p:spPr>
          <a:xfrm>
            <a:off x="7620119" y="3460909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620119" y="3974902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Cleans and prepares the data.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30544" y="5256371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2271" y="5022294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28708" y="5043011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50" dirty="0"/>
          </a:p>
        </p:txBody>
      </p:sp>
      <p:sp>
        <p:nvSpPr>
          <p:cNvPr id="18" name="Text 15"/>
          <p:cNvSpPr/>
          <p:nvPr/>
        </p:nvSpPr>
        <p:spPr>
          <a:xfrm>
            <a:off x="7620119" y="4994672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Model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620119" y="5508665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predicts approval.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30544" y="67901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2271" y="65560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28708" y="6576774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50" dirty="0"/>
          </a:p>
        </p:txBody>
      </p:sp>
      <p:sp>
        <p:nvSpPr>
          <p:cNvPr id="23" name="Text 20"/>
          <p:cNvSpPr/>
          <p:nvPr/>
        </p:nvSpPr>
        <p:spPr>
          <a:xfrm>
            <a:off x="7620119" y="6528435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7620119" y="7042428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for integration.</a:t>
            </a:r>
            <a:endParaRPr lang="en-US" sz="1700" dirty="0"/>
          </a:p>
        </p:txBody>
      </p:sp>
      <p:pic>
        <p:nvPicPr>
          <p:cNvPr id="25" name="Picture 24" descr="download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26" name="Picture 25" descr="SSF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666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Plan of Action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573649" y="275165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Refinement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27767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neural networks.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3991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290298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5165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937790" y="327767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alternative credit data.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3991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29148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2042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Integration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9937790" y="573024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for live predictions.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3991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5173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573649" y="52042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Explainable AI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793790" y="573024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transparency.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39910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12885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9600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monitoring and retraining will be essential.</a:t>
            </a:r>
            <a:endParaRPr lang="en-US" sz="1750" dirty="0"/>
          </a:p>
        </p:txBody>
      </p:sp>
      <p:pic>
        <p:nvPicPr>
          <p:cNvPr id="20" name="Picture 19" descr="download 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21" name="Picture 20" descr="SSFF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945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THANKYOU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2701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92936"/>
            <a:ext cx="349460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 Our Valued Applicants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591895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trust drives our innovation.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562701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93055"/>
            <a:ext cx="31940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 Our Dedicated Team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254704" y="591907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expertise makes this possible.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562701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92936"/>
            <a:ext cx="365867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 Our Esteemed Investors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591895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support fuels our progress.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5371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extend our deepest gratitude to everyone who has contributed to the success of this project.</a:t>
            </a:r>
            <a:endParaRPr lang="en-US" sz="1750" dirty="0"/>
          </a:p>
        </p:txBody>
      </p:sp>
      <p:pic>
        <p:nvPicPr>
          <p:cNvPr id="13" name="Picture 12" descr="download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1104" y="84348"/>
            <a:ext cx="1351013" cy="532103"/>
          </a:xfrm>
          <a:prstGeom prst="rect">
            <a:avLst/>
          </a:prstGeom>
        </p:spPr>
      </p:pic>
      <p:pic>
        <p:nvPicPr>
          <p:cNvPr id="14" name="Picture 13" descr="SSFF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2207" y="7746110"/>
            <a:ext cx="1828193" cy="483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476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Petrona Bold</vt:lpstr>
      <vt:lpstr>Calibri</vt:lpstr>
      <vt:lpstr>Inter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3</cp:revision>
  <dcterms:created xsi:type="dcterms:W3CDTF">2025-03-16T17:22:31Z</dcterms:created>
  <dcterms:modified xsi:type="dcterms:W3CDTF">2025-03-16T17:55:55Z</dcterms:modified>
</cp:coreProperties>
</file>